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52" r:id="rId3"/>
  </p:sldMasterIdLst>
  <p:notesMasterIdLst>
    <p:notesMasterId r:id="rId20"/>
  </p:notesMasterIdLst>
  <p:sldIdLst>
    <p:sldId id="264" r:id="rId4"/>
    <p:sldId id="293" r:id="rId5"/>
    <p:sldId id="294" r:id="rId6"/>
    <p:sldId id="281" r:id="rId7"/>
    <p:sldId id="263" r:id="rId8"/>
    <p:sldId id="295" r:id="rId9"/>
    <p:sldId id="277" r:id="rId10"/>
    <p:sldId id="304" r:id="rId11"/>
    <p:sldId id="299" r:id="rId12"/>
    <p:sldId id="300" r:id="rId13"/>
    <p:sldId id="301" r:id="rId14"/>
    <p:sldId id="302" r:id="rId15"/>
    <p:sldId id="292" r:id="rId16"/>
    <p:sldId id="272" r:id="rId17"/>
    <p:sldId id="305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ie Mcshane" initials="SM" lastIdx="36" clrIdx="0">
    <p:extLst/>
  </p:cmAuthor>
  <p:cmAuthor id="2" name="Jenny Campbell" initials="JC" lastIdx="1" clrIdx="1">
    <p:extLst/>
  </p:cmAuthor>
  <p:cmAuthor id="3" name="Toni Bennett" initials="TB" lastIdx="6" clrIdx="2">
    <p:extLst/>
  </p:cmAuthor>
  <p:cmAuthor id="4" name="Florence Ackland" initials="FA" lastIdx="18" clrIdx="3">
    <p:extLst/>
  </p:cmAuthor>
  <p:cmAuthor id="5" name="Sidney Yanney" initials="SY" lastIdx="3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FF"/>
    <a:srgbClr val="E80257"/>
    <a:srgbClr val="00A83D"/>
    <a:srgbClr val="8D26C1"/>
    <a:srgbClr val="02DAFF"/>
    <a:srgbClr val="03C5FF"/>
    <a:srgbClr val="231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/>
    <p:restoredTop sz="77347" autoAdjust="0"/>
  </p:normalViewPr>
  <p:slideViewPr>
    <p:cSldViewPr snapToGrid="0" snapToObjects="1">
      <p:cViewPr varScale="1">
        <p:scale>
          <a:sx n="90" d="100"/>
          <a:sy n="90" d="100"/>
        </p:scale>
        <p:origin x="-1296" y="-96"/>
      </p:cViewPr>
      <p:guideLst>
        <p:guide orient="horz" pos="2160"/>
        <p:guide pos="3840"/>
      </p:guideLst>
    </p:cSldViewPr>
  </p:slideViewPr>
  <p:notesTextViewPr>
    <p:cViewPr>
      <p:scale>
        <a:sx n="95" d="100"/>
        <a:sy n="9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A7E76-B15A-B142-9A6A-BC3AF314F31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E1CE7-8AD9-6D40-BE5B-FD6521B6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6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6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class the second half of the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(1:34 - end)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work in small groups. Explain that as a class, students are going to create a B-E-D app or podcast to help support young people struggling with their sleep. Ask each group to produce a feature of the app or podcast to give advice and suggestions in one of the three areas,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edtime routine, bedroom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nvironment, or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aytime routine.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 one of the three features to groups or allow students to choose for themselves.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51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students to be creative, they could make up rhymes, draw images, suggest music or anything else to make an awesome app!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students</a:t>
            </a:r>
            <a:r>
              <a:rPr lang="en-US" baseline="0" dirty="0"/>
              <a:t> need additional support with this activity, click to reveal an ideas bank.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five students are struggling with their sleep. Ask your students to choose three of the scenarios and think of some advice they might give in response.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40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choose how to conduct this activity. Students can complete it individually on paper, or verbally in pairs/groups.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also use ‘traffic lights’ (red/amber/green) or self-assessment statements (e.g. I understand where to get help and advice about sleep) depending on your students’ preferences.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94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Explain to</a:t>
            </a:r>
            <a:r>
              <a:rPr lang="en-GB" baseline="0" dirty="0"/>
              <a:t> students that </a:t>
            </a:r>
            <a:r>
              <a:rPr lang="en-GB" b="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Childline</a:t>
            </a:r>
            <a:r>
              <a:rPr lang="en-GB" b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is a free, confidential service where they can talk about anything that might be worrying them </a:t>
            </a:r>
            <a:r>
              <a:rPr lang="en-GB" b="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 it will be kept confidential. </a:t>
            </a:r>
            <a:r>
              <a:rPr lang="en-US" b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They also have sleep advice: https://www.childline.org.uk/info-advice/your-feelings/feelings-emotions/problems-sleeping/.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Childline</a:t>
            </a:r>
            <a:r>
              <a:rPr lang="en-GB" b="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runs 24 hours, 7 days a week so pupils can go online or call at any time and it is totally free.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create a mind map in pairs or groups using the sentence starter  ‘Sleep is…’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them to write down as many facts or pieces of information that they can to show what they already know about sleep.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4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choose how to conduct this activity. Students can complete it individually on paper, or verbally in pairs/groups.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also use ‘traffic lights’ (red/amber/green) or self-assessment statements (e.g. I understand where to get help and advice about sleep) depending on your students’ preferences.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9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look back at their mind maps. Explain that you are going to show them three separate infographics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(from slides 4-6)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Their task is to remember as much information as they can from each and add this to their mind map.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5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student the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infographics for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second time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(slides 4-6)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they can see what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remembered and what they might have missed. 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mphasize that sleep has a positive impact on both our brain function and our body function.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complete the following activity: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pairs, ask students to name themselves A and B.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‘A’ students to draw an outline of a student and makes notes around the outline to show how good quality sleep might impact them. 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‘B’ students to draw an outline of a student and make notes around the outline to show how a lack of sleep (or poor quality sleep) might impact them.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class the first half of the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(00:00 - 1:34)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compare their image with their partners and in a different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coloured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pen, add on any new ideas they have learned from the video to their sheets. 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1CE7-8AD9-6D40-BE5B-FD6521B63F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2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D17929-843F-A444-A34B-D76ADA6D7B34}"/>
              </a:ext>
            </a:extLst>
          </p:cNvPr>
          <p:cNvSpPr/>
          <p:nvPr userDrawn="1"/>
        </p:nvSpPr>
        <p:spPr>
          <a:xfrm>
            <a:off x="-1" y="999067"/>
            <a:ext cx="12192001" cy="5858933"/>
          </a:xfrm>
          <a:prstGeom prst="rect">
            <a:avLst/>
          </a:prstGeom>
          <a:solidFill>
            <a:srgbClr val="00C4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2DA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86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78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72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AD9888-94AA-B34E-B58E-63B9FF23F065}"/>
              </a:ext>
            </a:extLst>
          </p:cNvPr>
          <p:cNvSpPr/>
          <p:nvPr userDrawn="1"/>
        </p:nvSpPr>
        <p:spPr>
          <a:xfrm>
            <a:off x="3053029" y="0"/>
            <a:ext cx="9138971" cy="6859772"/>
          </a:xfrm>
          <a:prstGeom prst="rect">
            <a:avLst/>
          </a:prstGeom>
          <a:solidFill>
            <a:srgbClr val="0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1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428A158-7DBD-E648-B254-ECB222F2C2B8}"/>
              </a:ext>
            </a:extLst>
          </p:cNvPr>
          <p:cNvSpPr/>
          <p:nvPr userDrawn="1"/>
        </p:nvSpPr>
        <p:spPr>
          <a:xfrm>
            <a:off x="0" y="0"/>
            <a:ext cx="3053029" cy="6859772"/>
          </a:xfrm>
          <a:prstGeom prst="rect">
            <a:avLst/>
          </a:prstGeom>
          <a:solidFill>
            <a:srgbClr val="0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9CF57C-4A9A-804C-A723-F4E497A1F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9" y="114014"/>
            <a:ext cx="1167494" cy="7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480BB-FC90-3F48-AF56-F800FB52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FB11CA-281D-1747-9192-1A23318E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26DAE0-45A7-1447-BDA7-84FB25976A3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B431AB-6A7F-4A41-81BA-E6870A00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D1210C-2363-5B40-A8B4-0493D319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AE60A-6A0B-4842-9B65-E4FB70EA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1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tif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03E412-0AF1-E644-A87E-189C1A060712}"/>
              </a:ext>
            </a:extLst>
          </p:cNvPr>
          <p:cNvSpPr/>
          <p:nvPr userDrawn="1"/>
        </p:nvSpPr>
        <p:spPr>
          <a:xfrm>
            <a:off x="0" y="0"/>
            <a:ext cx="12192000" cy="1113905"/>
          </a:xfrm>
          <a:prstGeom prst="rect">
            <a:avLst/>
          </a:prstGeom>
          <a:solidFill>
            <a:srgbClr val="00C4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6A0E68-DA9F-4E4F-AE3B-B77EC913F0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9" y="114014"/>
            <a:ext cx="1167494" cy="7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9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D9A38BC-BF16-6246-A6A3-BF00D61EBB25}"/>
              </a:ext>
            </a:extLst>
          </p:cNvPr>
          <p:cNvSpPr/>
          <p:nvPr userDrawn="1"/>
        </p:nvSpPr>
        <p:spPr>
          <a:xfrm>
            <a:off x="0" y="0"/>
            <a:ext cx="2128058" cy="6858000"/>
          </a:xfrm>
          <a:prstGeom prst="rect">
            <a:avLst/>
          </a:prstGeom>
          <a:solidFill>
            <a:srgbClr val="00C4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D0FF17-C0BF-AD45-BD5A-151451AB69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9" y="114014"/>
            <a:ext cx="1167494" cy="7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115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7ADA46-FC70-6E46-A7CD-0170FAE04E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9" y="114014"/>
            <a:ext cx="1167494" cy="7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above.org.uk/article/sleep-tal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3.emf"/><Relationship Id="rId7" Type="http://schemas.openxmlformats.org/officeDocument/2006/relationships/hyperlink" Target="https://riseabove.org.uk/article/sleep-tal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10" Type="http://schemas.openxmlformats.org/officeDocument/2006/relationships/image" Target="../media/image49.emf"/><Relationship Id="rId4" Type="http://schemas.openxmlformats.org/officeDocument/2006/relationships/image" Target="../media/image44.emf"/><Relationship Id="rId9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50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emf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59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emf"/><Relationship Id="rId4" Type="http://schemas.openxmlformats.org/officeDocument/2006/relationships/hyperlink" Target="http://www.childline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32F75B-1B46-964A-8F6A-83D78AC25040}"/>
              </a:ext>
            </a:extLst>
          </p:cNvPr>
          <p:cNvSpPr/>
          <p:nvPr/>
        </p:nvSpPr>
        <p:spPr>
          <a:xfrm>
            <a:off x="481866" y="1608667"/>
            <a:ext cx="3708810" cy="4618875"/>
          </a:xfrm>
          <a:prstGeom prst="rect">
            <a:avLst/>
          </a:prstGeom>
          <a:noFill/>
          <a:ln w="38100">
            <a:solidFill>
              <a:srgbClr val="00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123DD54-8ABC-D34D-A487-FB551627DB1C}"/>
              </a:ext>
            </a:extLst>
          </p:cNvPr>
          <p:cNvSpPr/>
          <p:nvPr/>
        </p:nvSpPr>
        <p:spPr>
          <a:xfrm>
            <a:off x="4432136" y="1608667"/>
            <a:ext cx="4234137" cy="4618875"/>
          </a:xfrm>
          <a:prstGeom prst="rect">
            <a:avLst/>
          </a:prstGeom>
          <a:noFill/>
          <a:ln w="38100">
            <a:solidFill>
              <a:srgbClr val="00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DFC53B5-AC6B-8840-A447-B3C9EE155270}"/>
              </a:ext>
            </a:extLst>
          </p:cNvPr>
          <p:cNvSpPr/>
          <p:nvPr/>
        </p:nvSpPr>
        <p:spPr>
          <a:xfrm>
            <a:off x="9146515" y="2773"/>
            <a:ext cx="3045485" cy="6858000"/>
          </a:xfrm>
          <a:prstGeom prst="rect">
            <a:avLst/>
          </a:prstGeom>
          <a:solidFill>
            <a:srgbClr val="03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hape 123">
            <a:extLst>
              <a:ext uri="{FF2B5EF4-FFF2-40B4-BE49-F238E27FC236}">
                <a16:creationId xmlns:a16="http://schemas.microsoft.com/office/drawing/2014/main" xmlns="" id="{E947D023-8C65-354F-950D-934457A1A907}"/>
              </a:ext>
            </a:extLst>
          </p:cNvPr>
          <p:cNvSpPr/>
          <p:nvPr/>
        </p:nvSpPr>
        <p:spPr>
          <a:xfrm>
            <a:off x="1110480" y="3272328"/>
            <a:ext cx="2506868" cy="253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lnSpc>
                <a:spcPts val="2360"/>
              </a:lnSpc>
            </a:pP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are learning what happens when we sleep, the benefits of having a good night’s sleep and strategies to promote good quality sleep, including where to seek support. </a:t>
            </a:r>
          </a:p>
        </p:txBody>
      </p:sp>
      <p:sp>
        <p:nvSpPr>
          <p:cNvPr id="34" name="Shape 123">
            <a:extLst>
              <a:ext uri="{FF2B5EF4-FFF2-40B4-BE49-F238E27FC236}">
                <a16:creationId xmlns:a16="http://schemas.microsoft.com/office/drawing/2014/main" xmlns="" id="{7878874D-198E-3446-A0C4-3EE1912CDB95}"/>
              </a:ext>
            </a:extLst>
          </p:cNvPr>
          <p:cNvSpPr/>
          <p:nvPr/>
        </p:nvSpPr>
        <p:spPr>
          <a:xfrm>
            <a:off x="4740632" y="3200861"/>
            <a:ext cx="3617144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By the end of the lesson you will </a:t>
            </a:r>
            <a:b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 able to…</a:t>
            </a:r>
            <a:b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identify what happens when we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describe the benefits of good quality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explain strategies to promote good quality sleep and where to seek support if sleep is difficult</a:t>
            </a:r>
          </a:p>
          <a:p>
            <a:endParaRPr lang="en-GB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23224D-F7A0-5445-9974-086046954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00" y="2287715"/>
            <a:ext cx="1745984" cy="777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9DF138-D03C-A649-9222-20CE248A2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668" y="2304761"/>
            <a:ext cx="1682493" cy="682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31CF17-D21B-D64A-BD46-48CF5D30D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645" y="1542282"/>
            <a:ext cx="1993223" cy="745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9C73129-7A2B-B843-BDC7-A02743B7D9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531" y="869363"/>
            <a:ext cx="1156213" cy="1156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4C96D0-2139-764E-ADD9-1878745759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907" y="869363"/>
            <a:ext cx="1156213" cy="1156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3F0928-0281-5049-A0BD-33615BBBE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0976" y="2349943"/>
            <a:ext cx="20320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5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C5A734-91CE-7042-A08E-92E5D272E1F7}"/>
              </a:ext>
            </a:extLst>
          </p:cNvPr>
          <p:cNvSpPr txBox="1"/>
          <p:nvPr/>
        </p:nvSpPr>
        <p:spPr>
          <a:xfrm>
            <a:off x="5319466" y="5668216"/>
            <a:ext cx="452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Watch the </a:t>
            </a:r>
            <a:r>
              <a:rPr lang="en-US" b="1" dirty="0">
                <a:solidFill>
                  <a:srgbClr val="E8025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first half of this video</a:t>
            </a:r>
            <a:r>
              <a:rPr lang="en-US" b="1" dirty="0">
                <a:solidFill>
                  <a:srgbClr val="E80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add any new ideas to your outline.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C0AD7E-F951-0B43-8ECB-63A753DEB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917700"/>
            <a:ext cx="2667000" cy="3530600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xmlns="" id="{88AADC3F-A05A-E142-86C2-F6A2ED749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992" y="0"/>
            <a:ext cx="9134007" cy="52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6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7">
            <a:extLst>
              <a:ext uri="{FF2B5EF4-FFF2-40B4-BE49-F238E27FC236}">
                <a16:creationId xmlns:a16="http://schemas.microsoft.com/office/drawing/2014/main" xmlns="" id="{6FBAD178-0EB8-CA4F-B81D-C03674615891}"/>
              </a:ext>
            </a:extLst>
          </p:cNvPr>
          <p:cNvSpPr/>
          <p:nvPr/>
        </p:nvSpPr>
        <p:spPr>
          <a:xfrm>
            <a:off x="3386778" y="2191310"/>
            <a:ext cx="2567973" cy="844810"/>
          </a:xfrm>
          <a:prstGeom prst="rect">
            <a:avLst/>
          </a:prstGeom>
          <a:noFill/>
          <a:ln w="28575">
            <a:solidFill>
              <a:srgbClr val="00C4FF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define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quality sleep?</a:t>
            </a:r>
          </a:p>
        </p:txBody>
      </p:sp>
      <p:sp>
        <p:nvSpPr>
          <p:cNvPr id="5" name="Shape 167">
            <a:extLst>
              <a:ext uri="{FF2B5EF4-FFF2-40B4-BE49-F238E27FC236}">
                <a16:creationId xmlns:a16="http://schemas.microsoft.com/office/drawing/2014/main" xmlns="" id="{1A657C81-E63C-8849-8C72-2F878BF0B108}"/>
              </a:ext>
            </a:extLst>
          </p:cNvPr>
          <p:cNvSpPr/>
          <p:nvPr/>
        </p:nvSpPr>
        <p:spPr>
          <a:xfrm>
            <a:off x="8819205" y="2191310"/>
            <a:ext cx="3045692" cy="844810"/>
          </a:xfrm>
          <a:prstGeom prst="rect">
            <a:avLst/>
          </a:prstGeom>
          <a:noFill/>
          <a:ln w="28575">
            <a:solidFill>
              <a:srgbClr val="00C4FF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someone know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slept well?</a:t>
            </a:r>
          </a:p>
        </p:txBody>
      </p:sp>
      <p:sp>
        <p:nvSpPr>
          <p:cNvPr id="6" name="Shape 167">
            <a:extLst>
              <a:ext uri="{FF2B5EF4-FFF2-40B4-BE49-F238E27FC236}">
                <a16:creationId xmlns:a16="http://schemas.microsoft.com/office/drawing/2014/main" xmlns="" id="{33570F55-3B5E-F646-B097-B6340C9A8B02}"/>
              </a:ext>
            </a:extLst>
          </p:cNvPr>
          <p:cNvSpPr/>
          <p:nvPr/>
        </p:nvSpPr>
        <p:spPr>
          <a:xfrm>
            <a:off x="6203557" y="2196697"/>
            <a:ext cx="2366723" cy="844810"/>
          </a:xfrm>
          <a:prstGeom prst="rect">
            <a:avLst/>
          </a:prstGeom>
          <a:noFill/>
          <a:ln w="28575">
            <a:solidFill>
              <a:srgbClr val="00C4FF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can sleeping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difficult?</a:t>
            </a:r>
          </a:p>
        </p:txBody>
      </p:sp>
      <p:sp>
        <p:nvSpPr>
          <p:cNvPr id="7" name="Shape 167">
            <a:extLst>
              <a:ext uri="{FF2B5EF4-FFF2-40B4-BE49-F238E27FC236}">
                <a16:creationId xmlns:a16="http://schemas.microsoft.com/office/drawing/2014/main" xmlns="" id="{235B6FAC-462B-5D43-B816-0F2AF4F00084}"/>
              </a:ext>
            </a:extLst>
          </p:cNvPr>
          <p:cNvSpPr/>
          <p:nvPr/>
        </p:nvSpPr>
        <p:spPr>
          <a:xfrm>
            <a:off x="3397931" y="4189122"/>
            <a:ext cx="4157265" cy="844810"/>
          </a:xfrm>
          <a:prstGeom prst="rect">
            <a:avLst/>
          </a:prstGeom>
          <a:noFill/>
          <a:ln w="28575">
            <a:solidFill>
              <a:srgbClr val="E8025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main factors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impact sleep?</a:t>
            </a:r>
          </a:p>
        </p:txBody>
      </p:sp>
      <p:sp>
        <p:nvSpPr>
          <p:cNvPr id="8" name="Shape 167">
            <a:extLst>
              <a:ext uri="{FF2B5EF4-FFF2-40B4-BE49-F238E27FC236}">
                <a16:creationId xmlns:a16="http://schemas.microsoft.com/office/drawing/2014/main" xmlns="" id="{5B649F9F-5905-024A-8B7F-99D97DB99AA7}"/>
              </a:ext>
            </a:extLst>
          </p:cNvPr>
          <p:cNvSpPr/>
          <p:nvPr/>
        </p:nvSpPr>
        <p:spPr>
          <a:xfrm>
            <a:off x="3397930" y="5354685"/>
            <a:ext cx="4157265" cy="844810"/>
          </a:xfrm>
          <a:prstGeom prst="rect">
            <a:avLst/>
          </a:prstGeom>
          <a:noFill/>
          <a:ln w="28575">
            <a:solidFill>
              <a:srgbClr val="E8025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someone’s sleep change with different circumstances?</a:t>
            </a:r>
          </a:p>
        </p:txBody>
      </p:sp>
      <p:sp>
        <p:nvSpPr>
          <p:cNvPr id="9" name="Shape 167">
            <a:extLst>
              <a:ext uri="{FF2B5EF4-FFF2-40B4-BE49-F238E27FC236}">
                <a16:creationId xmlns:a16="http://schemas.microsoft.com/office/drawing/2014/main" xmlns="" id="{D1143866-150B-A847-B947-8BE3EDF306C2}"/>
              </a:ext>
            </a:extLst>
          </p:cNvPr>
          <p:cNvSpPr/>
          <p:nvPr/>
        </p:nvSpPr>
        <p:spPr>
          <a:xfrm>
            <a:off x="7879497" y="5351588"/>
            <a:ext cx="4035788" cy="844810"/>
          </a:xfrm>
          <a:prstGeom prst="rect">
            <a:avLst/>
          </a:prstGeom>
          <a:noFill/>
          <a:ln w="28575">
            <a:solidFill>
              <a:srgbClr val="E8025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good sleep routine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like to you?</a:t>
            </a:r>
          </a:p>
        </p:txBody>
      </p:sp>
      <p:sp>
        <p:nvSpPr>
          <p:cNvPr id="11" name="Shape 167">
            <a:extLst>
              <a:ext uri="{FF2B5EF4-FFF2-40B4-BE49-F238E27FC236}">
                <a16:creationId xmlns:a16="http://schemas.microsoft.com/office/drawing/2014/main" xmlns="" id="{A20DCEA5-52C7-B546-A1DC-7C9ED1A76FD3}"/>
              </a:ext>
            </a:extLst>
          </p:cNvPr>
          <p:cNvSpPr/>
          <p:nvPr/>
        </p:nvSpPr>
        <p:spPr>
          <a:xfrm>
            <a:off x="7862562" y="4199132"/>
            <a:ext cx="4002335" cy="822272"/>
          </a:xfrm>
          <a:prstGeom prst="rect">
            <a:avLst/>
          </a:prstGeom>
          <a:noFill/>
          <a:ln w="28575">
            <a:solidFill>
              <a:srgbClr val="E8025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270000" rIns="144000" bIns="270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puberty impact on sleep?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9E6144-A849-B447-B0BC-715E88DD8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17700"/>
            <a:ext cx="2667000" cy="353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B4D362-C74A-4145-AC77-EC1DF7FBE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550" y="711200"/>
            <a:ext cx="5676900" cy="863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9FA776-19AB-8040-85C5-5FF4431E9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750" y="1670050"/>
            <a:ext cx="30099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6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7E6556-92C6-0F45-BB68-4543F03F9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116" y="4857750"/>
            <a:ext cx="2705100" cy="1714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385194-3E41-084C-B5DA-61BCAB38DB9D}"/>
              </a:ext>
            </a:extLst>
          </p:cNvPr>
          <p:cNvSpPr/>
          <p:nvPr/>
        </p:nvSpPr>
        <p:spPr>
          <a:xfrm>
            <a:off x="3752370" y="2036750"/>
            <a:ext cx="1401282" cy="1401282"/>
          </a:xfrm>
          <a:prstGeom prst="rect">
            <a:avLst/>
          </a:prstGeom>
          <a:solidFill>
            <a:srgbClr val="E80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696B61A-A693-FB47-890D-EDD60847ACE6}"/>
              </a:ext>
            </a:extLst>
          </p:cNvPr>
          <p:cNvSpPr/>
          <p:nvPr/>
        </p:nvSpPr>
        <p:spPr>
          <a:xfrm>
            <a:off x="6876868" y="2037311"/>
            <a:ext cx="1401282" cy="14012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82D7517-455A-C74B-A83C-AA7E4A3B78E4}"/>
              </a:ext>
            </a:extLst>
          </p:cNvPr>
          <p:cNvSpPr/>
          <p:nvPr/>
        </p:nvSpPr>
        <p:spPr>
          <a:xfrm>
            <a:off x="10003341" y="2033949"/>
            <a:ext cx="1401282" cy="1401282"/>
          </a:xfrm>
          <a:prstGeom prst="rect">
            <a:avLst/>
          </a:prstGeom>
          <a:solidFill>
            <a:srgbClr val="E80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58F5F5-F400-E749-9FD2-65CC1D162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983" y="2411172"/>
            <a:ext cx="512056" cy="619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762C83-9922-6C42-9C2E-F4E907320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368" y="2398748"/>
            <a:ext cx="435151" cy="674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64AFE8-7099-AB44-B6D5-A62A26B10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8877" y="2424475"/>
            <a:ext cx="570209" cy="620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99C96D-5A29-1D4C-9836-C65DF4319ED6}"/>
              </a:ext>
            </a:extLst>
          </p:cNvPr>
          <p:cNvSpPr txBox="1"/>
          <p:nvPr/>
        </p:nvSpPr>
        <p:spPr>
          <a:xfrm>
            <a:off x="284046" y="2007221"/>
            <a:ext cx="228600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help design an app or a podcast to support young people struggling with their sleep? </a:t>
            </a:r>
          </a:p>
          <a:p>
            <a:pPr>
              <a:lnSpc>
                <a:spcPts val="246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needs to include the following </a:t>
            </a:r>
          </a:p>
          <a:p>
            <a:pPr>
              <a:lnSpc>
                <a:spcPts val="246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three areas:</a:t>
            </a:r>
          </a:p>
          <a:p>
            <a:pPr>
              <a:lnSpc>
                <a:spcPts val="2460"/>
              </a:lnSpc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9EFD2B-584C-DF46-8259-DD7294A86870}"/>
              </a:ext>
            </a:extLst>
          </p:cNvPr>
          <p:cNvSpPr txBox="1"/>
          <p:nvPr/>
        </p:nvSpPr>
        <p:spPr>
          <a:xfrm>
            <a:off x="9495884" y="5129252"/>
            <a:ext cx="2040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Watch the </a:t>
            </a:r>
            <a:r>
              <a:rPr lang="en-GB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second half of this video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 some ideas.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B434D2B-33B1-EC46-B76B-7F4C03D08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7900" y="3562350"/>
            <a:ext cx="3124200" cy="1181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4D74844-181F-1F4B-8913-8E42985F3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3562350"/>
            <a:ext cx="3124200" cy="1181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28DAC70-2AC3-D54F-BDF9-01BA988AC9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9950" y="3524250"/>
            <a:ext cx="31369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6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347">
            <a:extLst>
              <a:ext uri="{FF2B5EF4-FFF2-40B4-BE49-F238E27FC236}">
                <a16:creationId xmlns:a16="http://schemas.microsoft.com/office/drawing/2014/main" xmlns="" id="{3E6E5023-2B91-CA4B-854D-6BFEB4CE22F0}"/>
              </a:ext>
            </a:extLst>
          </p:cNvPr>
          <p:cNvSpPr/>
          <p:nvPr/>
        </p:nvSpPr>
        <p:spPr>
          <a:xfrm>
            <a:off x="4902032" y="1735456"/>
            <a:ext cx="4036025" cy="426573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80000" tIns="180000" rIns="180000" bIns="180000" anchor="t" anchorCtr="0">
            <a:noAutofit/>
          </a:bodyPr>
          <a:lstStyle/>
          <a:p>
            <a:pPr>
              <a:lnSpc>
                <a:spcPts val="3180"/>
              </a:lnSpc>
              <a:defRPr sz="19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1600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Try to include: </a:t>
            </a:r>
          </a:p>
          <a:p>
            <a:pPr marL="357188" lvl="0" indent="-357188">
              <a:lnSpc>
                <a:spcPts val="2780"/>
              </a:lnSpc>
              <a:buFont typeface="+mj-lt"/>
              <a:buAutoNum type="arabicPeriod"/>
              <a:defRPr sz="19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sz="1600" b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Explanation of how either bedtime routine, bedroom environment or daytime routine benefits sleep</a:t>
            </a:r>
          </a:p>
          <a:p>
            <a:pPr marL="357188" lvl="0" indent="-357188">
              <a:lnSpc>
                <a:spcPts val="2780"/>
              </a:lnSpc>
              <a:buFont typeface="+mj-lt"/>
              <a:buAutoNum type="arabicPeriod"/>
              <a:defRPr sz="19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sz="1600" b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Suggestions on how to build opportunities for rest and downtime</a:t>
            </a:r>
          </a:p>
          <a:p>
            <a:pPr marL="357188" lvl="0" indent="-357188">
              <a:lnSpc>
                <a:spcPts val="2780"/>
              </a:lnSpc>
              <a:buFont typeface="+mj-lt"/>
              <a:buAutoNum type="arabicPeriod"/>
              <a:defRPr sz="19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sz="1600" b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Strategies for how someone could improve their quality of sleep</a:t>
            </a:r>
          </a:p>
          <a:p>
            <a:pPr marL="357188" lvl="0" indent="-357188">
              <a:lnSpc>
                <a:spcPts val="2780"/>
              </a:lnSpc>
              <a:buFont typeface="+mj-lt"/>
              <a:buAutoNum type="arabicPeriod"/>
              <a:defRPr sz="19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GB" sz="1600" b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Advice on what to do if someone’s quality of sleep does not improve</a:t>
            </a:r>
            <a:endParaRPr lang="en-GB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DFC53B5-AC6B-8840-A447-B3C9EE155270}"/>
              </a:ext>
            </a:extLst>
          </p:cNvPr>
          <p:cNvSpPr/>
          <p:nvPr/>
        </p:nvSpPr>
        <p:spPr>
          <a:xfrm>
            <a:off x="9146515" y="0"/>
            <a:ext cx="3045485" cy="6858000"/>
          </a:xfrm>
          <a:prstGeom prst="rect">
            <a:avLst/>
          </a:prstGeom>
          <a:solidFill>
            <a:srgbClr val="03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AD870C-0B91-E846-A19A-2A001CB6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169" y="1284930"/>
            <a:ext cx="2892138" cy="292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B09131C-3CCA-1A48-B4DA-4C1854D35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028" y="1284930"/>
            <a:ext cx="1962791" cy="261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C6BD57-EE0F-8444-A15A-911509E64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028" y="1828800"/>
            <a:ext cx="2081914" cy="42981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F9A1A5B-53A0-EF42-B1DD-9DCEAFC3A186}"/>
              </a:ext>
            </a:extLst>
          </p:cNvPr>
          <p:cNvSpPr/>
          <p:nvPr/>
        </p:nvSpPr>
        <p:spPr>
          <a:xfrm>
            <a:off x="666270" y="1401750"/>
            <a:ext cx="1401282" cy="1401282"/>
          </a:xfrm>
          <a:prstGeom prst="rect">
            <a:avLst/>
          </a:prstGeom>
          <a:solidFill>
            <a:srgbClr val="E80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4BCE018-8023-AF4B-9CBB-625745C157C7}"/>
              </a:ext>
            </a:extLst>
          </p:cNvPr>
          <p:cNvSpPr/>
          <p:nvPr/>
        </p:nvSpPr>
        <p:spPr>
          <a:xfrm>
            <a:off x="653868" y="3180311"/>
            <a:ext cx="1401282" cy="14012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23FFD22-61A6-7349-91F3-AF31AA45E0DC}"/>
              </a:ext>
            </a:extLst>
          </p:cNvPr>
          <p:cNvSpPr/>
          <p:nvPr/>
        </p:nvSpPr>
        <p:spPr>
          <a:xfrm>
            <a:off x="643441" y="4993049"/>
            <a:ext cx="1401282" cy="1401282"/>
          </a:xfrm>
          <a:prstGeom prst="rect">
            <a:avLst/>
          </a:prstGeom>
          <a:solidFill>
            <a:srgbClr val="E80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552BA68-4E32-B944-A770-433A4F6BB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883" y="1776172"/>
            <a:ext cx="512056" cy="6198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321AB47-C6D6-7241-B971-6B2B62C434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368" y="3541748"/>
            <a:ext cx="435151" cy="6744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4BEB27E-AA30-7544-B2AB-704844A3F9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977" y="5383575"/>
            <a:ext cx="570209" cy="620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AA6989-FBD9-B143-9AB7-AA44558E9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0100" y="1924050"/>
            <a:ext cx="3124200" cy="1181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80C932-6586-8C46-950A-FE5440F58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600" y="3727450"/>
            <a:ext cx="3124200" cy="1181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512F8D2-0937-5D47-B3D5-EC4F1469EA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3750" y="5505450"/>
            <a:ext cx="31369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0B5D40B-1017-194C-9DA8-F4090C8A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434" y="761704"/>
            <a:ext cx="8450970" cy="5610689"/>
          </a:xfrm>
          <a:prstGeom prst="rect">
            <a:avLst/>
          </a:prstGeom>
        </p:spPr>
      </p:pic>
      <p:sp>
        <p:nvSpPr>
          <p:cNvPr id="11" name="Shape 368">
            <a:extLst>
              <a:ext uri="{FF2B5EF4-FFF2-40B4-BE49-F238E27FC236}">
                <a16:creationId xmlns:a16="http://schemas.microsoft.com/office/drawing/2014/main" xmlns="" id="{ADB1471A-16F8-B641-8112-9F1F0046973E}"/>
              </a:ext>
            </a:extLst>
          </p:cNvPr>
          <p:cNvSpPr/>
          <p:nvPr/>
        </p:nvSpPr>
        <p:spPr>
          <a:xfrm>
            <a:off x="3380434" y="932487"/>
            <a:ext cx="2163205" cy="2447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1999" tIns="251999" rIns="251999" bIns="251999">
            <a:spAutoFit/>
          </a:bodyPr>
          <a:lstStyle>
            <a:lvl1pPr>
              <a:defRPr sz="2400"/>
            </a:lvl1pPr>
          </a:lstStyle>
          <a:p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There are lots of noises in my house and often </a:t>
            </a: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</a:t>
            </a: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 find it hard to get to sleep and I wake up lots during the night.</a:t>
            </a:r>
          </a:p>
        </p:txBody>
      </p:sp>
      <p:sp>
        <p:nvSpPr>
          <p:cNvPr id="12" name="Shape 367">
            <a:extLst>
              <a:ext uri="{FF2B5EF4-FFF2-40B4-BE49-F238E27FC236}">
                <a16:creationId xmlns:a16="http://schemas.microsoft.com/office/drawing/2014/main" xmlns="" id="{22648E5D-C9E4-AB4B-8A64-ABA96B44E393}"/>
              </a:ext>
            </a:extLst>
          </p:cNvPr>
          <p:cNvSpPr/>
          <p:nvPr/>
        </p:nvSpPr>
        <p:spPr>
          <a:xfrm flipH="1">
            <a:off x="3823140" y="4517208"/>
            <a:ext cx="4239137" cy="1616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1999" tIns="251999" rIns="251999" bIns="251999">
            <a:spAutoFit/>
          </a:bodyPr>
          <a:lstStyle>
            <a:lvl1pPr>
              <a:defRPr sz="2400"/>
            </a:lvl1pPr>
          </a:lstStyle>
          <a:p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I’m in loads of WhatsApp groups </a:t>
            </a: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</a:t>
            </a: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my phone never stops buzzing</a:t>
            </a: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</a:t>
            </a: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 keep staying up late even after I’ve finished messaging.</a:t>
            </a:r>
          </a:p>
        </p:txBody>
      </p:sp>
      <p:sp>
        <p:nvSpPr>
          <p:cNvPr id="13" name="Shape 370">
            <a:extLst>
              <a:ext uri="{FF2B5EF4-FFF2-40B4-BE49-F238E27FC236}">
                <a16:creationId xmlns:a16="http://schemas.microsoft.com/office/drawing/2014/main" xmlns="" id="{F2C6C908-7AE9-9740-B326-928C9E09D421}"/>
              </a:ext>
            </a:extLst>
          </p:cNvPr>
          <p:cNvSpPr/>
          <p:nvPr/>
        </p:nvSpPr>
        <p:spPr>
          <a:xfrm>
            <a:off x="8946073" y="1119587"/>
            <a:ext cx="2854272" cy="21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1999" tIns="251999" rIns="251999" bIns="251999">
            <a:spAutoFit/>
          </a:bodyPr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Someone I really care about won’t talk to me and I keep waking up in the night thinking about it and can’t get back to sleep. </a:t>
            </a:r>
          </a:p>
        </p:txBody>
      </p:sp>
      <p:sp>
        <p:nvSpPr>
          <p:cNvPr id="14" name="Shape 369">
            <a:extLst>
              <a:ext uri="{FF2B5EF4-FFF2-40B4-BE49-F238E27FC236}">
                <a16:creationId xmlns:a16="http://schemas.microsoft.com/office/drawing/2014/main" xmlns="" id="{173CCDDF-01B4-A14F-9FC7-D0E56B1A8426}"/>
              </a:ext>
            </a:extLst>
          </p:cNvPr>
          <p:cNvSpPr/>
          <p:nvPr/>
        </p:nvSpPr>
        <p:spPr>
          <a:xfrm>
            <a:off x="6231209" y="761704"/>
            <a:ext cx="2163205" cy="2724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1999" tIns="251999" rIns="251999" bIns="251999">
            <a:spAutoFit/>
          </a:bodyPr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I’m really stressed about my exams</a:t>
            </a: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</a:t>
            </a:r>
            <a:r>
              <a:rPr sz="18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orrying</a:t>
            </a: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about how well </a:t>
            </a:r>
            <a:r>
              <a:rPr lang="en-GB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</a:t>
            </a:r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’m doing in school is keeping me up at night.</a:t>
            </a:r>
          </a:p>
        </p:txBody>
      </p:sp>
      <p:sp>
        <p:nvSpPr>
          <p:cNvPr id="15" name="Shape 366">
            <a:extLst>
              <a:ext uri="{FF2B5EF4-FFF2-40B4-BE49-F238E27FC236}">
                <a16:creationId xmlns:a16="http://schemas.microsoft.com/office/drawing/2014/main" xmlns="" id="{6CAE0EDE-293E-DA43-B3A9-6C8B89F88A6A}"/>
              </a:ext>
            </a:extLst>
          </p:cNvPr>
          <p:cNvSpPr/>
          <p:nvPr/>
        </p:nvSpPr>
        <p:spPr>
          <a:xfrm>
            <a:off x="8868086" y="4240210"/>
            <a:ext cx="2854273" cy="21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1999" tIns="251999" rIns="251999" bIns="251999">
            <a:spAutoFit/>
          </a:bodyPr>
          <a:lstStyle>
            <a:lvl1pPr>
              <a:defRPr sz="2400"/>
            </a:lvl1pPr>
          </a:lstStyle>
          <a:p>
            <a:r>
              <a:rPr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 find it really hard to get up in the mornings and I’m really tired in the day so I’ve stopped doing sports and going out so much.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39B0F2-66A8-2E48-9C6D-AD04FC78A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37" y="1338212"/>
            <a:ext cx="2101370" cy="3178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546BF62-D079-9544-9966-E0C103105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08" y="4807696"/>
            <a:ext cx="1326427" cy="13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0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0BB3BA5-810E-BD42-B5D6-0FB9C36907E2}"/>
              </a:ext>
            </a:extLst>
          </p:cNvPr>
          <p:cNvSpPr/>
          <p:nvPr/>
        </p:nvSpPr>
        <p:spPr>
          <a:xfrm>
            <a:off x="3679371" y="4572000"/>
            <a:ext cx="838200" cy="838200"/>
          </a:xfrm>
          <a:prstGeom prst="ellipse">
            <a:avLst/>
          </a:prstGeom>
          <a:solidFill>
            <a:srgbClr val="0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E82FD32-AC8F-6A4B-9656-2E7F039AB209}"/>
              </a:ext>
            </a:extLst>
          </p:cNvPr>
          <p:cNvSpPr/>
          <p:nvPr/>
        </p:nvSpPr>
        <p:spPr>
          <a:xfrm>
            <a:off x="10416480" y="4572000"/>
            <a:ext cx="838200" cy="838200"/>
          </a:xfrm>
          <a:prstGeom prst="ellipse">
            <a:avLst/>
          </a:prstGeom>
          <a:solidFill>
            <a:srgbClr val="0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A73B6CC-698D-2441-8D0C-998B22DA0B1D}"/>
              </a:ext>
            </a:extLst>
          </p:cNvPr>
          <p:cNvCxnSpPr/>
          <p:nvPr/>
        </p:nvCxnSpPr>
        <p:spPr>
          <a:xfrm>
            <a:off x="4114800" y="5007428"/>
            <a:ext cx="6585857" cy="0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129F33F-1425-CB40-BCF3-4EAF5050546D}"/>
              </a:ext>
            </a:extLst>
          </p:cNvPr>
          <p:cNvCxnSpPr>
            <a:cxnSpLocks/>
          </p:cNvCxnSpPr>
          <p:nvPr/>
        </p:nvCxnSpPr>
        <p:spPr>
          <a:xfrm>
            <a:off x="475705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B1981E5-D426-EE45-B128-FB276368E3E6}"/>
              </a:ext>
            </a:extLst>
          </p:cNvPr>
          <p:cNvCxnSpPr>
            <a:cxnSpLocks/>
          </p:cNvCxnSpPr>
          <p:nvPr/>
        </p:nvCxnSpPr>
        <p:spPr>
          <a:xfrm>
            <a:off x="543748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93D30EB-BB5D-6D44-8F21-A17033382273}"/>
              </a:ext>
            </a:extLst>
          </p:cNvPr>
          <p:cNvCxnSpPr>
            <a:cxnSpLocks/>
          </p:cNvCxnSpPr>
          <p:nvPr/>
        </p:nvCxnSpPr>
        <p:spPr>
          <a:xfrm>
            <a:off x="611790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4C4C13B-C96F-584E-AF68-D1E8D2DE0AC4}"/>
              </a:ext>
            </a:extLst>
          </p:cNvPr>
          <p:cNvCxnSpPr>
            <a:cxnSpLocks/>
          </p:cNvCxnSpPr>
          <p:nvPr/>
        </p:nvCxnSpPr>
        <p:spPr>
          <a:xfrm>
            <a:off x="679833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1727ED3-A561-024C-9CAB-9368019ECAE8}"/>
              </a:ext>
            </a:extLst>
          </p:cNvPr>
          <p:cNvCxnSpPr>
            <a:cxnSpLocks/>
          </p:cNvCxnSpPr>
          <p:nvPr/>
        </p:nvCxnSpPr>
        <p:spPr>
          <a:xfrm>
            <a:off x="747875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35AF4D9-13D7-1540-8987-75690CB6E76F}"/>
              </a:ext>
            </a:extLst>
          </p:cNvPr>
          <p:cNvCxnSpPr>
            <a:cxnSpLocks/>
          </p:cNvCxnSpPr>
          <p:nvPr/>
        </p:nvCxnSpPr>
        <p:spPr>
          <a:xfrm>
            <a:off x="815918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7B704BE-3F5C-1244-887A-77A472FE0FB8}"/>
              </a:ext>
            </a:extLst>
          </p:cNvPr>
          <p:cNvCxnSpPr>
            <a:cxnSpLocks/>
          </p:cNvCxnSpPr>
          <p:nvPr/>
        </p:nvCxnSpPr>
        <p:spPr>
          <a:xfrm>
            <a:off x="883960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3D53F4A-A6ED-5B44-A649-6A6628495239}"/>
              </a:ext>
            </a:extLst>
          </p:cNvPr>
          <p:cNvCxnSpPr>
            <a:cxnSpLocks/>
          </p:cNvCxnSpPr>
          <p:nvPr/>
        </p:nvCxnSpPr>
        <p:spPr>
          <a:xfrm>
            <a:off x="952003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0C898263-E9F1-8A40-8883-DF2CBD86BF81}"/>
              </a:ext>
            </a:extLst>
          </p:cNvPr>
          <p:cNvCxnSpPr>
            <a:cxnSpLocks/>
          </p:cNvCxnSpPr>
          <p:nvPr/>
        </p:nvCxnSpPr>
        <p:spPr>
          <a:xfrm>
            <a:off x="10200456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C0E6602-84C7-3F49-B58E-25E7796BCEB8}"/>
              </a:ext>
            </a:extLst>
          </p:cNvPr>
          <p:cNvSpPr txBox="1"/>
          <p:nvPr/>
        </p:nvSpPr>
        <p:spPr>
          <a:xfrm>
            <a:off x="3505200" y="266955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identifying what happens when we sleep?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36E7C3C-4E99-3949-AE6C-800F9F604794}"/>
              </a:ext>
            </a:extLst>
          </p:cNvPr>
          <p:cNvSpPr/>
          <p:nvPr/>
        </p:nvSpPr>
        <p:spPr>
          <a:xfrm>
            <a:off x="6362093" y="2669550"/>
            <a:ext cx="2383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describing the benefits of sleep?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06041A0-7A0E-354F-9B66-391B03D043A9}"/>
              </a:ext>
            </a:extLst>
          </p:cNvPr>
          <p:cNvSpPr/>
          <p:nvPr/>
        </p:nvSpPr>
        <p:spPr>
          <a:xfrm>
            <a:off x="9217780" y="2669550"/>
            <a:ext cx="2618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knowing strategies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promote good quality sleep and where to seek support?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A5ED23-5B3D-C143-AA0C-605A72698C0F}"/>
              </a:ext>
            </a:extLst>
          </p:cNvPr>
          <p:cNvSpPr txBox="1"/>
          <p:nvPr/>
        </p:nvSpPr>
        <p:spPr>
          <a:xfrm>
            <a:off x="3474720" y="879566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confident are you in: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1B13AB-60C9-674B-82E2-F0081098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322" y="4552588"/>
            <a:ext cx="1155700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00CC84-1DDB-874F-A692-3B628F6AA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96" y="4552587"/>
            <a:ext cx="9525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141C3E-DC35-964C-9154-A39387F9B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119" y="5622109"/>
            <a:ext cx="7874000" cy="50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97B226B-5A79-9842-9456-439AE6C62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24150"/>
            <a:ext cx="3073400" cy="14097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9EB948B-1934-C64B-8B4B-99CB2A7A35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211"/>
          <a:stretch/>
        </p:blipFill>
        <p:spPr>
          <a:xfrm>
            <a:off x="3067050" y="1549400"/>
            <a:ext cx="7327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0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BBADC5-60BF-E54B-83A5-4040A664A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987" y="1376241"/>
            <a:ext cx="6823450" cy="4759772"/>
          </a:xfrm>
          <a:prstGeom prst="rect">
            <a:avLst/>
          </a:prstGeom>
        </p:spPr>
      </p:pic>
      <p:sp>
        <p:nvSpPr>
          <p:cNvPr id="8" name="Shape 401">
            <a:extLst>
              <a:ext uri="{FF2B5EF4-FFF2-40B4-BE49-F238E27FC236}">
                <a16:creationId xmlns:a16="http://schemas.microsoft.com/office/drawing/2014/main" xmlns="" id="{EA9C2447-4F93-6949-8DC2-68DC9C6E2DD8}"/>
              </a:ext>
            </a:extLst>
          </p:cNvPr>
          <p:cNvSpPr/>
          <p:nvPr/>
        </p:nvSpPr>
        <p:spPr>
          <a:xfrm>
            <a:off x="6223822" y="2581779"/>
            <a:ext cx="4698179" cy="2206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3B4BDA-8251-E94E-8B75-AB9745D94C3C}"/>
              </a:ext>
            </a:extLst>
          </p:cNvPr>
          <p:cNvSpPr txBox="1"/>
          <p:nvPr/>
        </p:nvSpPr>
        <p:spPr>
          <a:xfrm>
            <a:off x="6464905" y="2062282"/>
            <a:ext cx="42532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It can be common to struggle with sleep. If you are worried about it or if a lack of sleep is making things difficult, you can speak to a trusted adult or ask them to make you an appointment with your GP.  </a:t>
            </a:r>
          </a:p>
          <a:p>
            <a:pPr algn="ctr"/>
            <a:endParaRPr lang="en-US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 can also call </a:t>
            </a:r>
            <a:r>
              <a:rPr lang="en-US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Childline</a:t>
            </a: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on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0800 1111 or visit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www.childline.org.uk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171C3B3-FC2B-CC4C-83A2-AAA1CC9353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211" y="1079544"/>
            <a:ext cx="1132757" cy="1132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594C3B-C9D5-3048-83CB-AF7EA29B11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710" y="1376413"/>
            <a:ext cx="5006623" cy="41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4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3DDF62-6DCC-A243-BB0A-EF7B130A0D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587"/>
          <a:stretch/>
        </p:blipFill>
        <p:spPr>
          <a:xfrm>
            <a:off x="929951" y="1443841"/>
            <a:ext cx="5174515" cy="4685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4C8406-16F7-7541-A4AF-B0123AFD84F7}"/>
              </a:ext>
            </a:extLst>
          </p:cNvPr>
          <p:cNvSpPr txBox="1"/>
          <p:nvPr/>
        </p:nvSpPr>
        <p:spPr>
          <a:xfrm>
            <a:off x="1221957" y="2952245"/>
            <a:ext cx="4509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Poppins ExtraBold" pitchFamily="2" charset="77"/>
                <a:cs typeface="Poppins ExtraBold" pitchFamily="2" charset="77"/>
              </a:rPr>
              <a:t>Sleep is…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04A6D6-3122-0A45-9B8F-2EFB3B74C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75" y="1032164"/>
            <a:ext cx="1100882" cy="1100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9032CF-A91F-654C-A4C8-603234740C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622" y="1434353"/>
            <a:ext cx="4772934" cy="41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5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0BB3BA5-810E-BD42-B5D6-0FB9C36907E2}"/>
              </a:ext>
            </a:extLst>
          </p:cNvPr>
          <p:cNvSpPr/>
          <p:nvPr/>
        </p:nvSpPr>
        <p:spPr>
          <a:xfrm>
            <a:off x="3679371" y="4572000"/>
            <a:ext cx="838200" cy="838200"/>
          </a:xfrm>
          <a:prstGeom prst="ellipse">
            <a:avLst/>
          </a:prstGeom>
          <a:solidFill>
            <a:srgbClr val="0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E82FD32-AC8F-6A4B-9656-2E7F039AB209}"/>
              </a:ext>
            </a:extLst>
          </p:cNvPr>
          <p:cNvSpPr/>
          <p:nvPr/>
        </p:nvSpPr>
        <p:spPr>
          <a:xfrm>
            <a:off x="10416480" y="4572000"/>
            <a:ext cx="838200" cy="838200"/>
          </a:xfrm>
          <a:prstGeom prst="ellipse">
            <a:avLst/>
          </a:prstGeom>
          <a:solidFill>
            <a:srgbClr val="00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A73B6CC-698D-2441-8D0C-998B22DA0B1D}"/>
              </a:ext>
            </a:extLst>
          </p:cNvPr>
          <p:cNvCxnSpPr/>
          <p:nvPr/>
        </p:nvCxnSpPr>
        <p:spPr>
          <a:xfrm>
            <a:off x="4114800" y="5007428"/>
            <a:ext cx="6585857" cy="0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129F33F-1425-CB40-BCF3-4EAF5050546D}"/>
              </a:ext>
            </a:extLst>
          </p:cNvPr>
          <p:cNvCxnSpPr>
            <a:cxnSpLocks/>
          </p:cNvCxnSpPr>
          <p:nvPr/>
        </p:nvCxnSpPr>
        <p:spPr>
          <a:xfrm>
            <a:off x="475705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B1981E5-D426-EE45-B128-FB276368E3E6}"/>
              </a:ext>
            </a:extLst>
          </p:cNvPr>
          <p:cNvCxnSpPr>
            <a:cxnSpLocks/>
          </p:cNvCxnSpPr>
          <p:nvPr/>
        </p:nvCxnSpPr>
        <p:spPr>
          <a:xfrm>
            <a:off x="543748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93D30EB-BB5D-6D44-8F21-A17033382273}"/>
              </a:ext>
            </a:extLst>
          </p:cNvPr>
          <p:cNvCxnSpPr>
            <a:cxnSpLocks/>
          </p:cNvCxnSpPr>
          <p:nvPr/>
        </p:nvCxnSpPr>
        <p:spPr>
          <a:xfrm>
            <a:off x="611790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4C4C13B-C96F-584E-AF68-D1E8D2DE0AC4}"/>
              </a:ext>
            </a:extLst>
          </p:cNvPr>
          <p:cNvCxnSpPr>
            <a:cxnSpLocks/>
          </p:cNvCxnSpPr>
          <p:nvPr/>
        </p:nvCxnSpPr>
        <p:spPr>
          <a:xfrm>
            <a:off x="679833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1727ED3-A561-024C-9CAB-9368019ECAE8}"/>
              </a:ext>
            </a:extLst>
          </p:cNvPr>
          <p:cNvCxnSpPr>
            <a:cxnSpLocks/>
          </p:cNvCxnSpPr>
          <p:nvPr/>
        </p:nvCxnSpPr>
        <p:spPr>
          <a:xfrm>
            <a:off x="747875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35AF4D9-13D7-1540-8987-75690CB6E76F}"/>
              </a:ext>
            </a:extLst>
          </p:cNvPr>
          <p:cNvCxnSpPr>
            <a:cxnSpLocks/>
          </p:cNvCxnSpPr>
          <p:nvPr/>
        </p:nvCxnSpPr>
        <p:spPr>
          <a:xfrm>
            <a:off x="815918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7B704BE-3F5C-1244-887A-77A472FE0FB8}"/>
              </a:ext>
            </a:extLst>
          </p:cNvPr>
          <p:cNvCxnSpPr>
            <a:cxnSpLocks/>
          </p:cNvCxnSpPr>
          <p:nvPr/>
        </p:nvCxnSpPr>
        <p:spPr>
          <a:xfrm>
            <a:off x="8839607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3D53F4A-A6ED-5B44-A649-6A6628495239}"/>
              </a:ext>
            </a:extLst>
          </p:cNvPr>
          <p:cNvCxnSpPr>
            <a:cxnSpLocks/>
          </p:cNvCxnSpPr>
          <p:nvPr/>
        </p:nvCxnSpPr>
        <p:spPr>
          <a:xfrm>
            <a:off x="9520032" y="4778828"/>
            <a:ext cx="0" cy="468086"/>
          </a:xfrm>
          <a:prstGeom prst="line">
            <a:avLst/>
          </a:prstGeom>
          <a:ln w="38100">
            <a:solidFill>
              <a:srgbClr val="E80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0C898263-E9F1-8A40-8883-DF2CBD86BF81}"/>
              </a:ext>
            </a:extLst>
          </p:cNvPr>
          <p:cNvCxnSpPr>
            <a:cxnSpLocks/>
          </p:cNvCxnSpPr>
          <p:nvPr/>
        </p:nvCxnSpPr>
        <p:spPr>
          <a:xfrm>
            <a:off x="10200456" y="4778828"/>
            <a:ext cx="0" cy="468086"/>
          </a:xfrm>
          <a:prstGeom prst="line">
            <a:avLst/>
          </a:prstGeom>
          <a:ln w="38100">
            <a:solidFill>
              <a:srgbClr val="00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C0E6602-84C7-3F49-B58E-25E7796BCEB8}"/>
              </a:ext>
            </a:extLst>
          </p:cNvPr>
          <p:cNvSpPr txBox="1"/>
          <p:nvPr/>
        </p:nvSpPr>
        <p:spPr>
          <a:xfrm>
            <a:off x="3505200" y="266955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identifying what happens when we sleep?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36E7C3C-4E99-3949-AE6C-800F9F604794}"/>
              </a:ext>
            </a:extLst>
          </p:cNvPr>
          <p:cNvSpPr/>
          <p:nvPr/>
        </p:nvSpPr>
        <p:spPr>
          <a:xfrm>
            <a:off x="6362093" y="2669550"/>
            <a:ext cx="2383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describing the benefits of sleep?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06041A0-7A0E-354F-9B66-391B03D043A9}"/>
              </a:ext>
            </a:extLst>
          </p:cNvPr>
          <p:cNvSpPr/>
          <p:nvPr/>
        </p:nvSpPr>
        <p:spPr>
          <a:xfrm>
            <a:off x="9217780" y="2669550"/>
            <a:ext cx="2618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knowing strategies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promote good quality sleep and where to seek support?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A5ED23-5B3D-C143-AA0C-605A72698C0F}"/>
              </a:ext>
            </a:extLst>
          </p:cNvPr>
          <p:cNvSpPr txBox="1"/>
          <p:nvPr/>
        </p:nvSpPr>
        <p:spPr>
          <a:xfrm>
            <a:off x="3474720" y="879566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confident are you in: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1B13AB-60C9-674B-82E2-F0081098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322" y="4552588"/>
            <a:ext cx="1155700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00CC84-1DDB-874F-A692-3B628F6AA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96" y="4552587"/>
            <a:ext cx="9525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141C3E-DC35-964C-9154-A39387F9B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119" y="5622109"/>
            <a:ext cx="78740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6FBFC5-9A4F-984B-9003-B6029BA8F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24150"/>
            <a:ext cx="3073400" cy="1409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6D13EE-272F-0042-AFE1-8D5BE910E8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211"/>
          <a:stretch/>
        </p:blipFill>
        <p:spPr>
          <a:xfrm>
            <a:off x="3067050" y="1549400"/>
            <a:ext cx="7327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0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67">
            <a:extLst>
              <a:ext uri="{FF2B5EF4-FFF2-40B4-BE49-F238E27FC236}">
                <a16:creationId xmlns:a16="http://schemas.microsoft.com/office/drawing/2014/main" xmlns="" id="{A7BF5E7D-786A-ED44-8EC1-2542A0410E50}"/>
              </a:ext>
            </a:extLst>
          </p:cNvPr>
          <p:cNvSpPr/>
          <p:nvPr/>
        </p:nvSpPr>
        <p:spPr>
          <a:xfrm>
            <a:off x="3250197" y="2267834"/>
            <a:ext cx="3023737" cy="1275698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good night’s sleep has a positive impact on the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brain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body, improving performance and productivity.</a:t>
            </a:r>
          </a:p>
        </p:txBody>
      </p:sp>
      <p:sp>
        <p:nvSpPr>
          <p:cNvPr id="13" name="Shape 167">
            <a:extLst>
              <a:ext uri="{FF2B5EF4-FFF2-40B4-BE49-F238E27FC236}">
                <a16:creationId xmlns:a16="http://schemas.microsoft.com/office/drawing/2014/main" xmlns="" id="{8D1C1D68-B10E-AD4C-B7D6-7C9011883E51}"/>
              </a:ext>
            </a:extLst>
          </p:cNvPr>
          <p:cNvSpPr/>
          <p:nvPr/>
        </p:nvSpPr>
        <p:spPr>
          <a:xfrm>
            <a:off x="3348706" y="5369316"/>
            <a:ext cx="2815141" cy="102947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11-16 year-olds are recommended to get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8 to 10 hours sleep a night.</a:t>
            </a:r>
          </a:p>
        </p:txBody>
      </p:sp>
      <p:sp>
        <p:nvSpPr>
          <p:cNvPr id="14" name="Shape 167">
            <a:extLst>
              <a:ext uri="{FF2B5EF4-FFF2-40B4-BE49-F238E27FC236}">
                <a16:creationId xmlns:a16="http://schemas.microsoft.com/office/drawing/2014/main" xmlns="" id="{83436259-C87C-234B-A20C-436A8CC2B93D}"/>
              </a:ext>
            </a:extLst>
          </p:cNvPr>
          <p:cNvSpPr/>
          <p:nvPr/>
        </p:nvSpPr>
        <p:spPr>
          <a:xfrm>
            <a:off x="6296168" y="5369316"/>
            <a:ext cx="2917599" cy="1275698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When it’s dark our bodies produce a hormone called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melatonin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which tells our bodies it’s time to sleep.</a:t>
            </a:r>
          </a:p>
        </p:txBody>
      </p:sp>
      <p:sp>
        <p:nvSpPr>
          <p:cNvPr id="16" name="Shape 167">
            <a:extLst>
              <a:ext uri="{FF2B5EF4-FFF2-40B4-BE49-F238E27FC236}">
                <a16:creationId xmlns:a16="http://schemas.microsoft.com/office/drawing/2014/main" xmlns="" id="{EBBA0711-94FC-1E4E-BBA9-DD19B390B778}"/>
              </a:ext>
            </a:extLst>
          </p:cNvPr>
          <p:cNvSpPr/>
          <p:nvPr/>
        </p:nvSpPr>
        <p:spPr>
          <a:xfrm>
            <a:off x="9106955" y="2276825"/>
            <a:ext cx="3051115" cy="102947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It is recommended to not </a:t>
            </a:r>
            <a:b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use any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screen technology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one hour before bedtime.</a:t>
            </a:r>
          </a:p>
        </p:txBody>
      </p:sp>
      <p:sp>
        <p:nvSpPr>
          <p:cNvPr id="17" name="Shape 167">
            <a:extLst>
              <a:ext uri="{FF2B5EF4-FFF2-40B4-BE49-F238E27FC236}">
                <a16:creationId xmlns:a16="http://schemas.microsoft.com/office/drawing/2014/main" xmlns="" id="{7CD947C2-7D5E-6442-BF25-77FC62A8BCFC}"/>
              </a:ext>
            </a:extLst>
          </p:cNvPr>
          <p:cNvSpPr/>
          <p:nvPr/>
        </p:nvSpPr>
        <p:spPr>
          <a:xfrm>
            <a:off x="6324600" y="2267834"/>
            <a:ext cx="2726650" cy="1275698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Sleep affects your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physical appearance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as well as your mood,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mental health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your memory.</a:t>
            </a:r>
          </a:p>
        </p:txBody>
      </p:sp>
      <p:sp>
        <p:nvSpPr>
          <p:cNvPr id="18" name="Shape 167">
            <a:extLst>
              <a:ext uri="{FF2B5EF4-FFF2-40B4-BE49-F238E27FC236}">
                <a16:creationId xmlns:a16="http://schemas.microsoft.com/office/drawing/2014/main" xmlns="" id="{02E63643-2424-A449-8DDD-D8D58784FB6B}"/>
              </a:ext>
            </a:extLst>
          </p:cNvPr>
          <p:cNvSpPr/>
          <p:nvPr/>
        </p:nvSpPr>
        <p:spPr>
          <a:xfrm>
            <a:off x="9213767" y="5369316"/>
            <a:ext cx="2909250" cy="102947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>
              <a:defRPr>
                <a:solidFill>
                  <a:srgbClr val="FFFFFF"/>
                </a:solidFill>
              </a:defRPr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Physical activity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during the day 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improves your sleep.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0E1694-6E4E-6F42-8BFC-F4F1BBCDF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05" y="2631453"/>
            <a:ext cx="1602301" cy="1824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0175E2-C967-A547-8E23-48E382EC7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337" y="4043863"/>
            <a:ext cx="1003300" cy="123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D793F9-42A0-F04B-993D-01C1DD1DF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533" y="4128567"/>
            <a:ext cx="1175961" cy="10624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65FD049-7211-684B-9426-713E2C0C5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6387" y="852470"/>
            <a:ext cx="784010" cy="12953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15C8E8D-55C5-374D-A500-4DD4A3968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227" y="928689"/>
            <a:ext cx="1171574" cy="1171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485411-AD7D-7F43-9EFE-E5AD3D4980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4273550"/>
            <a:ext cx="1143000" cy="9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930E10-79BD-C646-BC8D-195003EAA5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8696" y="992468"/>
            <a:ext cx="1424267" cy="12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67">
            <a:extLst>
              <a:ext uri="{FF2B5EF4-FFF2-40B4-BE49-F238E27FC236}">
                <a16:creationId xmlns:a16="http://schemas.microsoft.com/office/drawing/2014/main" xmlns="" id="{46D6F263-BD2E-0543-A29E-449509409B34}"/>
              </a:ext>
            </a:extLst>
          </p:cNvPr>
          <p:cNvSpPr/>
          <p:nvPr/>
        </p:nvSpPr>
        <p:spPr>
          <a:xfrm>
            <a:off x="6304345" y="959003"/>
            <a:ext cx="2631311" cy="195280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Memory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Overnight, information moves from our short-term to long-term memory.</a:t>
            </a:r>
          </a:p>
        </p:txBody>
      </p:sp>
      <p:sp>
        <p:nvSpPr>
          <p:cNvPr id="18" name="Shape 167">
            <a:extLst>
              <a:ext uri="{FF2B5EF4-FFF2-40B4-BE49-F238E27FC236}">
                <a16:creationId xmlns:a16="http://schemas.microsoft.com/office/drawing/2014/main" xmlns="" id="{842259DB-F9D7-2C4B-95EB-23E4CE02ACB5}"/>
              </a:ext>
            </a:extLst>
          </p:cNvPr>
          <p:cNvSpPr/>
          <p:nvPr/>
        </p:nvSpPr>
        <p:spPr>
          <a:xfrm>
            <a:off x="3258046" y="4028597"/>
            <a:ext cx="2637967" cy="222980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Concentration 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 mood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Activity in the brain during sleep improves concentration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 mood.</a:t>
            </a:r>
          </a:p>
        </p:txBody>
      </p:sp>
      <p:sp>
        <p:nvSpPr>
          <p:cNvPr id="19" name="Shape 167">
            <a:extLst>
              <a:ext uri="{FF2B5EF4-FFF2-40B4-BE49-F238E27FC236}">
                <a16:creationId xmlns:a16="http://schemas.microsoft.com/office/drawing/2014/main" xmlns="" id="{D4FE4A1C-08E7-5D43-B184-0AF442D72605}"/>
              </a:ext>
            </a:extLst>
          </p:cNvPr>
          <p:cNvSpPr/>
          <p:nvPr/>
        </p:nvSpPr>
        <p:spPr>
          <a:xfrm>
            <a:off x="9315917" y="4027303"/>
            <a:ext cx="2711710" cy="2229805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Productivity and performance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Decision making and cognitive performance (our ability to think) are improved by sleep.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176856-72EF-6540-868C-B48B15E9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60" y="2072146"/>
            <a:ext cx="1914425" cy="1955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5235F7-E989-B147-9874-D77E00F5A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245" y="3397624"/>
            <a:ext cx="3061855" cy="3460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8129AB-616C-F345-89F7-0E4133402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5"/>
          <a:stretch/>
        </p:blipFill>
        <p:spPr>
          <a:xfrm>
            <a:off x="9189156" y="0"/>
            <a:ext cx="3002844" cy="3388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605836-BF29-AF46-B57D-AEFC9105E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02" y="4368546"/>
            <a:ext cx="1349502" cy="1349502"/>
          </a:xfrm>
          <a:prstGeom prst="rect">
            <a:avLst/>
          </a:prstGeom>
        </p:spPr>
      </p:pic>
      <p:pic>
        <p:nvPicPr>
          <p:cNvPr id="15" name="Picture 14" descr="A young girl lying on a bed&#10;&#10;Description automatically generated">
            <a:extLst>
              <a:ext uri="{FF2B5EF4-FFF2-40B4-BE49-F238E27FC236}">
                <a16:creationId xmlns:a16="http://schemas.microsoft.com/office/drawing/2014/main" xmlns="" id="{06A3F2DE-0694-314D-BC90-61A8A871E1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3046388" y="0"/>
            <a:ext cx="3040647" cy="3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7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67">
            <a:extLst>
              <a:ext uri="{FF2B5EF4-FFF2-40B4-BE49-F238E27FC236}">
                <a16:creationId xmlns:a16="http://schemas.microsoft.com/office/drawing/2014/main" xmlns="" id="{46D6F263-BD2E-0543-A29E-449509409B34}"/>
              </a:ext>
            </a:extLst>
          </p:cNvPr>
          <p:cNvSpPr/>
          <p:nvPr/>
        </p:nvSpPr>
        <p:spPr>
          <a:xfrm>
            <a:off x="6304345" y="959003"/>
            <a:ext cx="2631311" cy="195280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Regulates hormones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hormone levels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 the body are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balanced out. </a:t>
            </a:r>
          </a:p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Shape 167">
            <a:extLst>
              <a:ext uri="{FF2B5EF4-FFF2-40B4-BE49-F238E27FC236}">
                <a16:creationId xmlns:a16="http://schemas.microsoft.com/office/drawing/2014/main" xmlns="" id="{842259DB-F9D7-2C4B-95EB-23E4CE02ACB5}"/>
              </a:ext>
            </a:extLst>
          </p:cNvPr>
          <p:cNvSpPr/>
          <p:nvPr/>
        </p:nvSpPr>
        <p:spPr>
          <a:xfrm>
            <a:off x="3258046" y="4028597"/>
            <a:ext cx="2637967" cy="195280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Immune system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Special proteins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are released,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which support the immune system.</a:t>
            </a:r>
          </a:p>
        </p:txBody>
      </p:sp>
      <p:sp>
        <p:nvSpPr>
          <p:cNvPr id="19" name="Shape 167">
            <a:extLst>
              <a:ext uri="{FF2B5EF4-FFF2-40B4-BE49-F238E27FC236}">
                <a16:creationId xmlns:a16="http://schemas.microsoft.com/office/drawing/2014/main" xmlns="" id="{D4FE4A1C-08E7-5D43-B184-0AF442D72605}"/>
              </a:ext>
            </a:extLst>
          </p:cNvPr>
          <p:cNvSpPr/>
          <p:nvPr/>
        </p:nvSpPr>
        <p:spPr>
          <a:xfrm>
            <a:off x="9315917" y="4027303"/>
            <a:ext cx="2711710" cy="1952806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Repair and growth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body works to grow and repair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muscles, organs and other cells.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FAB36C-CE1C-E947-8C12-8C2F34459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93" y="4382115"/>
            <a:ext cx="1342717" cy="13427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733FAA-82B6-344B-B270-A2F73FF77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35" y="1892300"/>
            <a:ext cx="2540000" cy="246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9DCBC5C-2B95-FE4F-AE5C-5207CDBA02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3822" y="0"/>
            <a:ext cx="3079899" cy="34265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BF91772-CF76-8D4C-8431-7CBB9CF8F0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088" y="3426594"/>
            <a:ext cx="3055087" cy="34314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98E8FB7-0FD3-7F4B-84A9-768C86352F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4633" y="0"/>
            <a:ext cx="3037367" cy="34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3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ADE221-CA25-6446-98F5-EC4FFA10C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564" y="2903180"/>
            <a:ext cx="1308100" cy="1308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13CAB1-B55F-084A-A5D8-B2853112DC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587"/>
          <a:stretch/>
        </p:blipFill>
        <p:spPr>
          <a:xfrm>
            <a:off x="921485" y="1443841"/>
            <a:ext cx="5174515" cy="4685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51533C-5057-F348-8A8B-53D195C78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76" y="1006870"/>
            <a:ext cx="1326427" cy="1326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C7B704-B7F6-C345-858E-995CCE7E7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450" y="1962150"/>
            <a:ext cx="3962400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74295C6-8901-FA4E-BCA6-7268CF75A3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395" y="1443789"/>
            <a:ext cx="4754138" cy="41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6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3C3269-9898-5E4C-8608-774D81A495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587"/>
          <a:stretch/>
        </p:blipFill>
        <p:spPr>
          <a:xfrm>
            <a:off x="3438794" y="1443841"/>
            <a:ext cx="5174515" cy="4685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B27241-7631-F548-B362-CA0321CE5F71}"/>
              </a:ext>
            </a:extLst>
          </p:cNvPr>
          <p:cNvSpPr txBox="1"/>
          <p:nvPr/>
        </p:nvSpPr>
        <p:spPr>
          <a:xfrm>
            <a:off x="4105275" y="2457450"/>
            <a:ext cx="3667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Poppins ExtraBold" pitchFamily="2" charset="77"/>
                <a:cs typeface="Poppins ExtraBold" pitchFamily="2" charset="77"/>
              </a:rPr>
              <a:t>How did you do?</a:t>
            </a:r>
          </a:p>
        </p:txBody>
      </p:sp>
    </p:spTree>
    <p:extLst>
      <p:ext uri="{BB962C8B-B14F-4D97-AF65-F5344CB8AC3E}">
        <p14:creationId xmlns:p14="http://schemas.microsoft.com/office/powerpoint/2010/main" val="413949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37DD992-3DA4-9C45-BA64-452CCF963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864" y="3340497"/>
            <a:ext cx="2875461" cy="29993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74FBC9-4ADA-474A-B8A4-8C34EF013A3C}"/>
              </a:ext>
            </a:extLst>
          </p:cNvPr>
          <p:cNvSpPr/>
          <p:nvPr/>
        </p:nvSpPr>
        <p:spPr>
          <a:xfrm>
            <a:off x="3519949" y="1707001"/>
            <a:ext cx="3506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an outline of a student and makes notes around the outline to show how </a:t>
            </a:r>
            <a:r>
              <a:rPr lang="en-GB" b="1" u="sng" dirty="0">
                <a:solidFill>
                  <a:srgbClr val="E80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quality sleep might impact them.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D64FCD-DC18-1049-83E0-9155087A0A9D}"/>
              </a:ext>
            </a:extLst>
          </p:cNvPr>
          <p:cNvSpPr/>
          <p:nvPr/>
        </p:nvSpPr>
        <p:spPr>
          <a:xfrm>
            <a:off x="7956483" y="1707001"/>
            <a:ext cx="3506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an outline of a student and makes notes around the outline to show how </a:t>
            </a:r>
            <a:r>
              <a:rPr lang="en-GB" b="1" u="sng" dirty="0">
                <a:solidFill>
                  <a:srgbClr val="E80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quality sleep might impact them.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F2037F-EDE6-2E4D-894B-3705DD4D41BB}"/>
              </a:ext>
            </a:extLst>
          </p:cNvPr>
          <p:cNvSpPr/>
          <p:nvPr/>
        </p:nvSpPr>
        <p:spPr>
          <a:xfrm>
            <a:off x="6127901" y="4164733"/>
            <a:ext cx="2728716" cy="23083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might they perform in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might they look?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might they feel?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they do or not do during the day?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2424D7-0FFA-CA48-9BE1-8881C9CCA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917700"/>
            <a:ext cx="2667000" cy="353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2C6047-DD6B-FC42-A75D-D8953CEE60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880" b="76097"/>
          <a:stretch/>
        </p:blipFill>
        <p:spPr>
          <a:xfrm>
            <a:off x="3332765" y="975459"/>
            <a:ext cx="2515585" cy="7771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2366D0-4B13-7743-A73D-3BEF38E3406C}"/>
              </a:ext>
            </a:extLst>
          </p:cNvPr>
          <p:cNvSpPr txBox="1"/>
          <p:nvPr/>
        </p:nvSpPr>
        <p:spPr>
          <a:xfrm>
            <a:off x="6096000" y="3457575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C4FF"/>
                </a:solidFill>
                <a:latin typeface="Poppins ExtraBold" pitchFamily="2" charset="77"/>
                <a:cs typeface="Poppins ExtraBold" pitchFamily="2" charset="77"/>
              </a:rPr>
              <a:t>Things to </a:t>
            </a:r>
            <a:br>
              <a:rPr lang="en-US" b="1" dirty="0">
                <a:solidFill>
                  <a:srgbClr val="00C4FF"/>
                </a:solidFill>
                <a:latin typeface="Poppins ExtraBold" pitchFamily="2" charset="77"/>
                <a:cs typeface="Poppins ExtraBold" pitchFamily="2" charset="77"/>
              </a:rPr>
            </a:br>
            <a:r>
              <a:rPr lang="en-US" b="1" dirty="0">
                <a:solidFill>
                  <a:srgbClr val="00C4FF"/>
                </a:solidFill>
                <a:latin typeface="Poppins ExtraBold" pitchFamily="2" charset="77"/>
                <a:cs typeface="Poppins ExtraBold" pitchFamily="2" charset="77"/>
              </a:rPr>
              <a:t>think about…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231F375-CD01-9B45-A9F3-990F1B9FC6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376" b="76097"/>
          <a:stretch/>
        </p:blipFill>
        <p:spPr>
          <a:xfrm>
            <a:off x="7934324" y="1089759"/>
            <a:ext cx="2551715" cy="77714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427808E0-4F71-0E41-B0A7-2F1CC5AFC2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622" y="3251669"/>
            <a:ext cx="2141428" cy="3025306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DAA97F8E-28AE-8640-8062-7E5FA3570B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28" y="3251669"/>
            <a:ext cx="2141428" cy="3025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9949" y="378675"/>
            <a:ext cx="803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pairs, name yourselves A or B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55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1175</Words>
  <Application>Microsoft Office PowerPoint</Application>
  <PresentationFormat>Custom</PresentationFormat>
  <Paragraphs>123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Campbell</dc:creator>
  <cp:lastModifiedBy>Archibald Sarah</cp:lastModifiedBy>
  <cp:revision>165</cp:revision>
  <cp:lastPrinted>2019-08-20T10:49:57Z</cp:lastPrinted>
  <dcterms:created xsi:type="dcterms:W3CDTF">2019-08-13T14:49:35Z</dcterms:created>
  <dcterms:modified xsi:type="dcterms:W3CDTF">2019-10-17T14:48:57Z</dcterms:modified>
</cp:coreProperties>
</file>